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1" r:id="rId7"/>
    <p:sldId id="262" r:id="rId8"/>
    <p:sldId id="263" r:id="rId9"/>
    <p:sldId id="265" r:id="rId10"/>
    <p:sldId id="266" r:id="rId11"/>
    <p:sldId id="270" r:id="rId12"/>
    <p:sldId id="271" r:id="rId13"/>
    <p:sldId id="272"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0E8"/>
    <a:srgbClr val="6BA19E"/>
    <a:srgbClr val="B6D2E4"/>
    <a:srgbClr val="7856B6"/>
    <a:srgbClr val="847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732" y="-2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5867400"/>
          </a:xfrm>
          <a:gradFill>
            <a:gsLst>
              <a:gs pos="0">
                <a:schemeClr val="accent6">
                  <a:lumMod val="60000"/>
                  <a:lumOff val="40000"/>
                </a:schemeClr>
              </a:gs>
              <a:gs pos="100000">
                <a:schemeClr val="accent1">
                  <a:tint val="23500"/>
                  <a:satMod val="160000"/>
                </a:schemeClr>
              </a:gs>
            </a:gsLst>
            <a:lin ang="5400000" scaled="0"/>
          </a:gradFill>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Preconception care</a:t>
            </a:r>
          </a:p>
          <a:p>
            <a:pPr marL="0" indent="0"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b="1" dirty="0" smtClean="0">
                <a:ln w="11430"/>
                <a:solidFill>
                  <a:schemeClr val="accent2">
                    <a:lumMod val="75000"/>
                  </a:schemeClr>
                </a:solidFill>
                <a:effectLst>
                  <a:outerShdw blurRad="50800" dist="39000" dir="5460000" algn="tl">
                    <a:srgbClr val="000000">
                      <a:alpha val="38000"/>
                    </a:srgbClr>
                  </a:outerShdw>
                </a:effectLst>
              </a:rPr>
              <a:t>Assist lecturer: </a:t>
            </a:r>
            <a:r>
              <a:rPr lang="en-US" b="1" dirty="0" err="1" smtClean="0">
                <a:ln w="11430"/>
                <a:solidFill>
                  <a:schemeClr val="accent2">
                    <a:lumMod val="75000"/>
                  </a:schemeClr>
                </a:solidFill>
                <a:effectLst>
                  <a:outerShdw blurRad="50800" dist="39000" dir="5460000" algn="tl">
                    <a:srgbClr val="000000">
                      <a:alpha val="38000"/>
                    </a:srgbClr>
                  </a:outerShdw>
                </a:effectLst>
              </a:rPr>
              <a:t>Alyaa</a:t>
            </a:r>
            <a:r>
              <a:rPr lang="en-US" b="1" dirty="0" smtClean="0">
                <a:ln w="11430"/>
                <a:solidFill>
                  <a:schemeClr val="accent2">
                    <a:lumMod val="75000"/>
                  </a:schemeClr>
                </a:solidFill>
                <a:effectLst>
                  <a:outerShdw blurRad="50800" dist="39000" dir="5460000" algn="tl">
                    <a:srgbClr val="000000">
                      <a:alpha val="38000"/>
                    </a:srgbClr>
                  </a:outerShdw>
                </a:effectLst>
              </a:rPr>
              <a:t> Hussein</a:t>
            </a:r>
            <a:endParaRPr lang="en-US" b="1" dirty="0">
              <a:ln w="11430"/>
              <a:solidFill>
                <a:schemeClr val="accent2">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217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85000" lnSpcReduction="10000"/>
          </a:bodyPr>
          <a:lstStyle/>
          <a:p>
            <a:pPr>
              <a:buFont typeface="Wingdings" pitchFamily="2" charset="2"/>
              <a:buChar char="ü"/>
            </a:pPr>
            <a:r>
              <a:rPr lang="en-US" dirty="0" smtClean="0">
                <a:solidFill>
                  <a:srgbClr val="0070C0"/>
                </a:solidFill>
              </a:rPr>
              <a:t> </a:t>
            </a:r>
            <a:r>
              <a:rPr lang="en-US" dirty="0">
                <a:solidFill>
                  <a:srgbClr val="0070C0"/>
                </a:solidFill>
              </a:rPr>
              <a:t>infertility and </a:t>
            </a:r>
            <a:r>
              <a:rPr lang="en-US" dirty="0" smtClean="0">
                <a:solidFill>
                  <a:srgbClr val="0070C0"/>
                </a:solidFill>
              </a:rPr>
              <a:t>subfertility</a:t>
            </a:r>
          </a:p>
          <a:p>
            <a:pPr>
              <a:buFont typeface="Wingdings" pitchFamily="2" charset="2"/>
              <a:buChar char="ü"/>
            </a:pPr>
            <a:r>
              <a:rPr lang="en-US" dirty="0" smtClean="0">
                <a:solidFill>
                  <a:srgbClr val="0070C0"/>
                </a:solidFill>
              </a:rPr>
              <a:t>female </a:t>
            </a:r>
            <a:r>
              <a:rPr lang="en-US" dirty="0">
                <a:solidFill>
                  <a:srgbClr val="0070C0"/>
                </a:solidFill>
              </a:rPr>
              <a:t>genital mutilation</a:t>
            </a:r>
          </a:p>
          <a:p>
            <a:pPr>
              <a:buFont typeface="Wingdings" pitchFamily="2" charset="2"/>
              <a:buChar char="ü"/>
            </a:pPr>
            <a:r>
              <a:rPr lang="en-US" dirty="0" smtClean="0">
                <a:solidFill>
                  <a:srgbClr val="0070C0"/>
                </a:solidFill>
              </a:rPr>
              <a:t>mental </a:t>
            </a:r>
            <a:r>
              <a:rPr lang="en-US" dirty="0">
                <a:solidFill>
                  <a:srgbClr val="0070C0"/>
                </a:solidFill>
              </a:rPr>
              <a:t>health disorders, including epilepsy</a:t>
            </a:r>
          </a:p>
          <a:p>
            <a:pPr>
              <a:buFont typeface="Wingdings" pitchFamily="2" charset="2"/>
              <a:buChar char="ü"/>
            </a:pPr>
            <a:r>
              <a:rPr lang="en-US" dirty="0" smtClean="0">
                <a:solidFill>
                  <a:srgbClr val="0070C0"/>
                </a:solidFill>
              </a:rPr>
              <a:t>psychoactive </a:t>
            </a:r>
            <a:r>
              <a:rPr lang="en-US" dirty="0">
                <a:solidFill>
                  <a:srgbClr val="0070C0"/>
                </a:solidFill>
              </a:rPr>
              <a:t>substance use</a:t>
            </a:r>
          </a:p>
          <a:p>
            <a:pPr>
              <a:buFont typeface="Wingdings" pitchFamily="2" charset="2"/>
              <a:buChar char="ü"/>
            </a:pPr>
            <a:r>
              <a:rPr lang="en-US" dirty="0" smtClean="0">
                <a:solidFill>
                  <a:srgbClr val="0070C0"/>
                </a:solidFill>
              </a:rPr>
              <a:t>intimate </a:t>
            </a:r>
            <a:r>
              <a:rPr lang="en-US" dirty="0">
                <a:solidFill>
                  <a:srgbClr val="0070C0"/>
                </a:solidFill>
              </a:rPr>
              <a:t>partner and sexual violence.</a:t>
            </a:r>
          </a:p>
          <a:p>
            <a:pPr marL="0" indent="0">
              <a:buNone/>
            </a:pPr>
            <a:r>
              <a:rPr lang="en-US" b="1" dirty="0" smtClean="0">
                <a:solidFill>
                  <a:schemeClr val="accent6">
                    <a:lumMod val="50000"/>
                  </a:schemeClr>
                </a:solidFill>
              </a:rPr>
              <a:t>These </a:t>
            </a:r>
            <a:r>
              <a:rPr lang="en-US" b="1" dirty="0">
                <a:solidFill>
                  <a:schemeClr val="accent6">
                    <a:lumMod val="50000"/>
                  </a:schemeClr>
                </a:solidFill>
              </a:rPr>
              <a:t>interventions would need to be delivered using a mix of methods:</a:t>
            </a:r>
          </a:p>
          <a:p>
            <a:pPr>
              <a:buFont typeface="Wingdings" pitchFamily="2" charset="2"/>
              <a:buChar char="v"/>
            </a:pPr>
            <a:r>
              <a:rPr lang="en-US" dirty="0" smtClean="0">
                <a:solidFill>
                  <a:srgbClr val="002060"/>
                </a:solidFill>
              </a:rPr>
              <a:t>health </a:t>
            </a:r>
            <a:r>
              <a:rPr lang="en-US" dirty="0">
                <a:solidFill>
                  <a:srgbClr val="002060"/>
                </a:solidFill>
              </a:rPr>
              <a:t>education and promotion</a:t>
            </a:r>
          </a:p>
          <a:p>
            <a:pPr>
              <a:buFont typeface="Wingdings" pitchFamily="2" charset="2"/>
              <a:buChar char="v"/>
            </a:pPr>
            <a:r>
              <a:rPr lang="en-US" dirty="0" smtClean="0">
                <a:solidFill>
                  <a:srgbClr val="002060"/>
                </a:solidFill>
              </a:rPr>
              <a:t>vaccination</a:t>
            </a:r>
            <a:endParaRPr lang="en-US" dirty="0">
              <a:solidFill>
                <a:srgbClr val="002060"/>
              </a:solidFill>
            </a:endParaRPr>
          </a:p>
          <a:p>
            <a:pPr>
              <a:buFont typeface="Wingdings" pitchFamily="2" charset="2"/>
              <a:buChar char="v"/>
            </a:pPr>
            <a:r>
              <a:rPr lang="en-US" dirty="0" smtClean="0">
                <a:solidFill>
                  <a:srgbClr val="002060"/>
                </a:solidFill>
              </a:rPr>
              <a:t>nutritional </a:t>
            </a:r>
            <a:r>
              <a:rPr lang="en-US" dirty="0">
                <a:solidFill>
                  <a:srgbClr val="002060"/>
                </a:solidFill>
              </a:rPr>
              <a:t>supplementation and food fortification</a:t>
            </a:r>
          </a:p>
          <a:p>
            <a:pPr>
              <a:buFont typeface="Wingdings" pitchFamily="2" charset="2"/>
              <a:buChar char="v"/>
            </a:pPr>
            <a:r>
              <a:rPr lang="en-US" dirty="0" smtClean="0">
                <a:solidFill>
                  <a:srgbClr val="002060"/>
                </a:solidFill>
              </a:rPr>
              <a:t>provision </a:t>
            </a:r>
            <a:r>
              <a:rPr lang="en-US" dirty="0">
                <a:solidFill>
                  <a:srgbClr val="002060"/>
                </a:solidFill>
              </a:rPr>
              <a:t>of contraceptive information and services</a:t>
            </a:r>
          </a:p>
          <a:p>
            <a:pPr marL="0" indent="0">
              <a:buNone/>
            </a:pPr>
            <a:r>
              <a:rPr lang="en-US" dirty="0" smtClean="0">
                <a:solidFill>
                  <a:srgbClr val="002060"/>
                </a:solidFill>
              </a:rPr>
              <a:t>screening</a:t>
            </a:r>
            <a:r>
              <a:rPr lang="en-US" dirty="0">
                <a:solidFill>
                  <a:srgbClr val="002060"/>
                </a:solidFill>
              </a:rPr>
              <a:t>, </a:t>
            </a:r>
            <a:r>
              <a:rPr lang="en-US" dirty="0" smtClean="0">
                <a:solidFill>
                  <a:srgbClr val="002060"/>
                </a:solidFill>
              </a:rPr>
              <a:t>counseling </a:t>
            </a:r>
            <a:r>
              <a:rPr lang="en-US" dirty="0">
                <a:solidFill>
                  <a:srgbClr val="002060"/>
                </a:solidFill>
              </a:rPr>
              <a:t>and management (medical and social).</a:t>
            </a:r>
          </a:p>
          <a:p>
            <a:endParaRPr lang="en-US" dirty="0"/>
          </a:p>
        </p:txBody>
      </p:sp>
    </p:spTree>
    <p:extLst>
      <p:ext uri="{BB962C8B-B14F-4D97-AF65-F5344CB8AC3E}">
        <p14:creationId xmlns:p14="http://schemas.microsoft.com/office/powerpoint/2010/main" val="693786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416339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normAutofit/>
          </a:bodyPr>
          <a:lstStyle/>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Screening for anemia</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Supplementing iron and folic acid</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Information, education and </a:t>
            </a:r>
            <a:r>
              <a:rPr lang="en-US" sz="2800" dirty="0" err="1">
                <a:solidFill>
                  <a:prstClr val="black"/>
                </a:solidFill>
                <a:latin typeface="Calibri" pitchFamily="34" charset="0"/>
                <a:cs typeface="Angsana New" pitchFamily="18" charset="-34"/>
              </a:rPr>
              <a:t>counselling</a:t>
            </a:r>
            <a:endParaRPr lang="en-US" sz="2800" dirty="0">
              <a:solidFill>
                <a:prstClr val="black"/>
              </a:solidFill>
              <a:latin typeface="Calibri" pitchFamily="34" charset="0"/>
              <a:cs typeface="Angsana New" pitchFamily="18" charset="-34"/>
            </a:endParaRP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Monitoring nutritional status</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Screening for diabetes mellitus</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Management of diabetes mellitus</a:t>
            </a:r>
          </a:p>
          <a:p>
            <a:pPr marL="285750" lvl="0" indent="-285750" fontAlgn="base">
              <a:spcBef>
                <a:spcPct val="0"/>
              </a:spcBef>
              <a:spcAft>
                <a:spcPct val="0"/>
              </a:spcAft>
              <a:buClr>
                <a:srgbClr val="AE78A3"/>
              </a:buClr>
              <a:buSzPct val="150000"/>
            </a:pPr>
            <a:r>
              <a:rPr lang="en-US" sz="2800" dirty="0" err="1">
                <a:solidFill>
                  <a:prstClr val="black"/>
                </a:solidFill>
                <a:latin typeface="Calibri" pitchFamily="34" charset="0"/>
                <a:cs typeface="Angsana New" pitchFamily="18" charset="-34"/>
              </a:rPr>
              <a:t>Counselling</a:t>
            </a:r>
            <a:r>
              <a:rPr lang="en-US" sz="2800" dirty="0">
                <a:solidFill>
                  <a:prstClr val="black"/>
                </a:solidFill>
                <a:latin typeface="Calibri" pitchFamily="34" charset="0"/>
                <a:cs typeface="Angsana New" pitchFamily="18" charset="-34"/>
              </a:rPr>
              <a:t> people with diabetes mellitus</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Monitoring blood glucose (also in pregnancy)</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Promoting exercise</a:t>
            </a:r>
          </a:p>
          <a:p>
            <a:pPr marL="285750" lvl="0" indent="-285750" fontAlgn="base">
              <a:spcBef>
                <a:spcPct val="0"/>
              </a:spcBef>
              <a:spcAft>
                <a:spcPct val="0"/>
              </a:spcAft>
              <a:buClr>
                <a:srgbClr val="AE78A3"/>
              </a:buClr>
              <a:buSzPct val="150000"/>
            </a:pPr>
            <a:r>
              <a:rPr lang="en-US" sz="2800" dirty="0">
                <a:solidFill>
                  <a:prstClr val="black"/>
                </a:solidFill>
                <a:latin typeface="Calibri" pitchFamily="34" charset="0"/>
                <a:cs typeface="Angsana New" pitchFamily="18" charset="-34"/>
              </a:rPr>
              <a:t>Salt </a:t>
            </a:r>
            <a:r>
              <a:rPr lang="en-US" sz="2800" dirty="0" smtClean="0">
                <a:solidFill>
                  <a:prstClr val="black"/>
                </a:solidFill>
                <a:latin typeface="Calibri" pitchFamily="34" charset="0"/>
                <a:cs typeface="Angsana New" pitchFamily="18" charset="-34"/>
              </a:rPr>
              <a:t>iodization</a:t>
            </a:r>
            <a:endParaRPr lang="th-TH" sz="2800" dirty="0">
              <a:solidFill>
                <a:prstClr val="black"/>
              </a:solidFill>
              <a:latin typeface="Calibri" pitchFamily="34" charset="0"/>
              <a:cs typeface="Angsana New" pitchFamily="18" charset="-34"/>
            </a:endParaRPr>
          </a:p>
        </p:txBody>
      </p:sp>
    </p:spTree>
    <p:extLst>
      <p:ext uri="{BB962C8B-B14F-4D97-AF65-F5344CB8AC3E}">
        <p14:creationId xmlns:p14="http://schemas.microsoft.com/office/powerpoint/2010/main" val="57702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
            </a:r>
            <a:br>
              <a:rPr lang="en-US" dirty="0"/>
            </a:br>
            <a:r>
              <a:rPr lang="en-US" sz="3600" dirty="0"/>
              <a:t>Genetic conditions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229600" cy="4233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4060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533400"/>
          </a:xfrm>
        </p:spPr>
        <p:txBody>
          <a:bodyPr>
            <a:normAutofit fontScale="90000"/>
          </a:bodyPr>
          <a:lstStyle/>
          <a:p>
            <a:pPr lvl="0" algn="l" fontAlgn="base">
              <a:spcAft>
                <a:spcPct val="0"/>
              </a:spcAft>
            </a:pPr>
            <a:r>
              <a:rPr lang="en-US" sz="2700" b="1" dirty="0">
                <a:solidFill>
                  <a:prstClr val="black"/>
                </a:solidFill>
                <a:latin typeface="Calibri" pitchFamily="34" charset="0"/>
                <a:ea typeface="+mn-ea"/>
                <a:cs typeface="Angsana New" pitchFamily="18" charset="-34"/>
              </a:rPr>
              <a:t>Too-early, </a:t>
            </a:r>
            <a:r>
              <a:rPr lang="en-US" sz="2700" b="1" dirty="0" smtClean="0">
                <a:solidFill>
                  <a:prstClr val="black"/>
                </a:solidFill>
                <a:latin typeface="Calibri" pitchFamily="34" charset="0"/>
                <a:ea typeface="+mn-ea"/>
                <a:cs typeface="Angsana New" pitchFamily="18" charset="-34"/>
              </a:rPr>
              <a:t>unwanted  and </a:t>
            </a:r>
            <a:r>
              <a:rPr lang="en-US" sz="2700" b="1" dirty="0">
                <a:solidFill>
                  <a:prstClr val="black"/>
                </a:solidFill>
                <a:latin typeface="Calibri" pitchFamily="34" charset="0"/>
                <a:ea typeface="+mn-ea"/>
                <a:cs typeface="Angsana New" pitchFamily="18" charset="-34"/>
              </a:rPr>
              <a:t>rapid </a:t>
            </a:r>
            <a:r>
              <a:rPr lang="en-US" sz="2700" b="1" dirty="0" smtClean="0">
                <a:solidFill>
                  <a:prstClr val="black"/>
                </a:solidFill>
                <a:latin typeface="Calibri" pitchFamily="34" charset="0"/>
                <a:ea typeface="+mn-ea"/>
                <a:cs typeface="Angsana New" pitchFamily="18" charset="-34"/>
              </a:rPr>
              <a:t>successive pregnancy</a:t>
            </a:r>
            <a:r>
              <a:rPr lang="th-TH" sz="2000" b="1" dirty="0">
                <a:solidFill>
                  <a:prstClr val="black"/>
                </a:solidFill>
                <a:latin typeface="Calibri" pitchFamily="34" charset="0"/>
                <a:ea typeface="+mn-ea"/>
                <a:cs typeface="Angsana New" pitchFamily="18" charset="-34"/>
              </a:rPr>
              <a:t/>
            </a:r>
            <a:br>
              <a:rPr lang="th-TH" sz="2000" b="1" dirty="0">
                <a:solidFill>
                  <a:prstClr val="black"/>
                </a:solidFill>
                <a:latin typeface="Calibri" pitchFamily="34" charset="0"/>
                <a:ea typeface="+mn-ea"/>
                <a:cs typeface="Angsana New" pitchFamily="18" charset="-34"/>
              </a:rPr>
            </a:br>
            <a:r>
              <a:rPr lang="en-US" sz="2000" b="1" dirty="0" smtClean="0">
                <a:solidFill>
                  <a:prstClr val="black"/>
                </a:solidFill>
                <a:latin typeface="Calibri" pitchFamily="34" charset="0"/>
                <a:ea typeface="+mn-ea"/>
                <a:cs typeface="Angsana New" pitchFamily="18" charset="-34"/>
              </a:rPr>
              <a:t> </a:t>
            </a:r>
            <a:endParaRPr lang="en-US" dirty="0"/>
          </a:p>
        </p:txBody>
      </p:sp>
      <p:sp>
        <p:nvSpPr>
          <p:cNvPr id="3" name="Content Placeholder 2"/>
          <p:cNvSpPr>
            <a:spLocks noGrp="1"/>
          </p:cNvSpPr>
          <p:nvPr>
            <p:ph idx="1"/>
          </p:nvPr>
        </p:nvSpPr>
        <p:spPr>
          <a:xfrm>
            <a:off x="457200" y="914400"/>
            <a:ext cx="8229600" cy="5211763"/>
          </a:xfrm>
          <a:ln>
            <a:solidFill>
              <a:srgbClr val="6BA19E"/>
            </a:solidFill>
          </a:ln>
        </p:spPr>
        <p:txBody>
          <a:bodyPr>
            <a:noAutofit/>
          </a:bodyPr>
          <a:lstStyle/>
          <a:p>
            <a:pPr marL="285750" lvl="0" indent="-285750" fontAlgn="base">
              <a:spcBef>
                <a:spcPct val="0"/>
              </a:spcBef>
              <a:spcAft>
                <a:spcPct val="0"/>
              </a:spcAft>
              <a:buClr>
                <a:srgbClr val="AE78A3"/>
              </a:buClr>
              <a:buSzPct val="150000"/>
            </a:pPr>
            <a:r>
              <a:rPr lang="en-US" sz="2400" dirty="0">
                <a:solidFill>
                  <a:prstClr val="black"/>
                </a:solidFill>
                <a:latin typeface="Calibri" pitchFamily="34" charset="0"/>
                <a:cs typeface="Angsana New" pitchFamily="18" charset="-34"/>
              </a:rPr>
              <a:t>Keeping girls in school</a:t>
            </a:r>
          </a:p>
          <a:p>
            <a:pPr marL="285750" lvl="0" indent="-285750" fontAlgn="base">
              <a:spcBef>
                <a:spcPct val="0"/>
              </a:spcBef>
              <a:spcAft>
                <a:spcPct val="0"/>
              </a:spcAft>
              <a:buClr>
                <a:srgbClr val="AE78A3"/>
              </a:buClr>
              <a:buSzPct val="150000"/>
            </a:pPr>
            <a:r>
              <a:rPr lang="en-US" sz="2400" dirty="0">
                <a:solidFill>
                  <a:prstClr val="black"/>
                </a:solidFill>
                <a:latin typeface="Calibri" pitchFamily="34" charset="0"/>
                <a:cs typeface="Angsana New" pitchFamily="18" charset="-34"/>
              </a:rPr>
              <a:t>Influencing cultural norms that support early marriage and coerced sex</a:t>
            </a:r>
          </a:p>
          <a:p>
            <a:pPr marL="285750" lvl="0" indent="-285750" fontAlgn="base">
              <a:spcBef>
                <a:spcPct val="0"/>
              </a:spcBef>
              <a:spcAft>
                <a:spcPct val="0"/>
              </a:spcAft>
              <a:buClr>
                <a:srgbClr val="AE78A3"/>
              </a:buClr>
              <a:buSzPct val="150000"/>
            </a:pPr>
            <a:r>
              <a:rPr lang="en-US" sz="2400" dirty="0" smtClean="0">
                <a:solidFill>
                  <a:prstClr val="black"/>
                </a:solidFill>
                <a:latin typeface="Calibri" pitchFamily="34" charset="0"/>
                <a:cs typeface="Angsana New" pitchFamily="18" charset="-34"/>
              </a:rPr>
              <a:t>Educating </a:t>
            </a:r>
            <a:r>
              <a:rPr lang="en-US" sz="2400" dirty="0">
                <a:solidFill>
                  <a:prstClr val="black"/>
                </a:solidFill>
                <a:latin typeface="Calibri" pitchFamily="34" charset="0"/>
                <a:cs typeface="Angsana New" pitchFamily="18" charset="-34"/>
              </a:rPr>
              <a:t>girls and boys about sexuality, reproductive health and contraceptive use</a:t>
            </a:r>
          </a:p>
          <a:p>
            <a:pPr marL="285750" lvl="0" indent="-285750" fontAlgn="base">
              <a:spcBef>
                <a:spcPct val="0"/>
              </a:spcBef>
              <a:spcAft>
                <a:spcPct val="0"/>
              </a:spcAft>
              <a:buClr>
                <a:srgbClr val="AE78A3"/>
              </a:buClr>
              <a:buSzPct val="150000"/>
            </a:pPr>
            <a:r>
              <a:rPr lang="en-US" sz="2400" dirty="0">
                <a:solidFill>
                  <a:prstClr val="black"/>
                </a:solidFill>
                <a:latin typeface="Calibri" pitchFamily="34" charset="0"/>
                <a:cs typeface="Angsana New" pitchFamily="18" charset="-34"/>
              </a:rPr>
              <a:t>Building community support for preventing early pregnancy and for contraceptive provision to adolescents</a:t>
            </a:r>
          </a:p>
          <a:p>
            <a:pPr marL="285750" lvl="0" indent="-285750" fontAlgn="base">
              <a:spcBef>
                <a:spcPct val="0"/>
              </a:spcBef>
              <a:spcAft>
                <a:spcPct val="0"/>
              </a:spcAft>
              <a:buClr>
                <a:srgbClr val="AE78A3"/>
              </a:buClr>
              <a:buSzPct val="150000"/>
            </a:pPr>
            <a:r>
              <a:rPr lang="en-US" sz="2400" dirty="0">
                <a:solidFill>
                  <a:prstClr val="black"/>
                </a:solidFill>
                <a:latin typeface="Calibri" pitchFamily="34" charset="0"/>
                <a:cs typeface="Angsana New" pitchFamily="18" charset="-34"/>
              </a:rPr>
              <a:t>Enabling adolescents to obtain contraceptive services</a:t>
            </a:r>
          </a:p>
          <a:p>
            <a:pPr marL="285750" lvl="0" indent="-285750" fontAlgn="base">
              <a:spcBef>
                <a:spcPct val="0"/>
              </a:spcBef>
              <a:spcAft>
                <a:spcPct val="0"/>
              </a:spcAft>
              <a:buClr>
                <a:srgbClr val="AE78A3"/>
              </a:buClr>
              <a:buSzPct val="150000"/>
            </a:pPr>
            <a:r>
              <a:rPr lang="en-US" sz="2400" dirty="0">
                <a:solidFill>
                  <a:prstClr val="black"/>
                </a:solidFill>
                <a:latin typeface="Calibri" pitchFamily="34" charset="0"/>
                <a:cs typeface="Angsana New" pitchFamily="18" charset="-34"/>
              </a:rPr>
              <a:t>Empowering girls to resist coerced sex</a:t>
            </a:r>
          </a:p>
          <a:p>
            <a:pPr marL="285750" lvl="0" indent="-285750" fontAlgn="base">
              <a:spcBef>
                <a:spcPct val="0"/>
              </a:spcBef>
              <a:spcAft>
                <a:spcPct val="0"/>
              </a:spcAft>
              <a:buClr>
                <a:srgbClr val="AE78A3"/>
              </a:buClr>
              <a:buSzPct val="150000"/>
            </a:pPr>
            <a:r>
              <a:rPr lang="en-US" sz="2400" dirty="0" smtClean="0">
                <a:solidFill>
                  <a:prstClr val="black"/>
                </a:solidFill>
                <a:latin typeface="Calibri" pitchFamily="34" charset="0"/>
                <a:cs typeface="Angsana New" pitchFamily="18" charset="-34"/>
              </a:rPr>
              <a:t>Educating </a:t>
            </a:r>
            <a:r>
              <a:rPr lang="en-US" sz="2400" dirty="0">
                <a:solidFill>
                  <a:prstClr val="black"/>
                </a:solidFill>
                <a:latin typeface="Calibri" pitchFamily="34" charset="0"/>
                <a:cs typeface="Angsana New" pitchFamily="18" charset="-34"/>
              </a:rPr>
              <a:t>women and couples about the dangers to the baby and mother of short birth intervals</a:t>
            </a:r>
          </a:p>
          <a:p>
            <a:pPr marL="285750" lvl="0" indent="-285750" fontAlgn="base">
              <a:spcBef>
                <a:spcPct val="0"/>
              </a:spcBef>
              <a:spcAft>
                <a:spcPct val="0"/>
              </a:spcAft>
              <a:buClr>
                <a:srgbClr val="AE78A3"/>
              </a:buClr>
              <a:buSzPct val="150000"/>
            </a:pPr>
            <a:r>
              <a:rPr lang="en-US" sz="2400" dirty="0">
                <a:solidFill>
                  <a:prstClr val="black"/>
                </a:solidFill>
                <a:latin typeface="Calibri" pitchFamily="34" charset="0"/>
                <a:cs typeface="Angsana New" pitchFamily="18" charset="-34"/>
              </a:rPr>
              <a:t>Providing </a:t>
            </a:r>
            <a:r>
              <a:rPr lang="en-US" sz="2400" dirty="0" smtClean="0">
                <a:solidFill>
                  <a:prstClr val="black"/>
                </a:solidFill>
                <a:latin typeface="Calibri" pitchFamily="34" charset="0"/>
                <a:cs typeface="Angsana New" pitchFamily="18" charset="-34"/>
              </a:rPr>
              <a:t>contraceptives</a:t>
            </a:r>
            <a:endParaRPr lang="th-TH" sz="2400" dirty="0">
              <a:solidFill>
                <a:prstClr val="black"/>
              </a:solidFill>
              <a:latin typeface="Calibri" pitchFamily="34" charset="0"/>
              <a:cs typeface="Angsana New" pitchFamily="18" charset="-34"/>
            </a:endParaRPr>
          </a:p>
        </p:txBody>
      </p:sp>
    </p:spTree>
    <p:extLst>
      <p:ext uri="{BB962C8B-B14F-4D97-AF65-F5344CB8AC3E}">
        <p14:creationId xmlns:p14="http://schemas.microsoft.com/office/powerpoint/2010/main" val="1851088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i="1" dirty="0" smtClean="0">
                <a:solidFill>
                  <a:schemeClr val="accent4">
                    <a:lumMod val="75000"/>
                  </a:schemeClr>
                </a:solidFill>
                <a:latin typeface="Algerian" pitchFamily="82" charset="0"/>
              </a:rPr>
              <a:t>Thanks</a:t>
            </a:r>
            <a:endParaRPr lang="en-US" b="1" i="1" dirty="0">
              <a:solidFill>
                <a:schemeClr val="accent4">
                  <a:lumMod val="75000"/>
                </a:schemeClr>
              </a:solidFill>
              <a:latin typeface="Algerian" pitchFamily="82" charset="0"/>
            </a:endParaRPr>
          </a:p>
        </p:txBody>
      </p:sp>
    </p:spTree>
    <p:extLst>
      <p:ext uri="{BB962C8B-B14F-4D97-AF65-F5344CB8AC3E}">
        <p14:creationId xmlns:p14="http://schemas.microsoft.com/office/powerpoint/2010/main" val="3515712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lgn="just">
              <a:buNone/>
            </a:pPr>
            <a:r>
              <a:rPr lang="en-US"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Preconception care </a:t>
            </a:r>
            <a:r>
              <a:rPr lang="en-US" dirty="0">
                <a:latin typeface="Times New Roman" pitchFamily="18" charset="0"/>
                <a:cs typeface="Times New Roman" pitchFamily="18" charset="0"/>
              </a:rPr>
              <a:t>is the provision of biomedical, </a:t>
            </a:r>
            <a:r>
              <a:rPr lang="en-US" dirty="0" err="1">
                <a:latin typeface="Times New Roman" pitchFamily="18" charset="0"/>
                <a:cs typeface="Times New Roman" pitchFamily="18" charset="0"/>
              </a:rPr>
              <a:t>behavioural</a:t>
            </a:r>
            <a:r>
              <a:rPr lang="en-US" dirty="0">
                <a:latin typeface="Times New Roman" pitchFamily="18" charset="0"/>
                <a:cs typeface="Times New Roman" pitchFamily="18" charset="0"/>
              </a:rPr>
              <a:t> and social health interventions to women and couples before conception occurs, aimed at improving their health status, and reducing </a:t>
            </a:r>
            <a:r>
              <a:rPr lang="en-US" dirty="0" err="1">
                <a:latin typeface="Times New Roman" pitchFamily="18" charset="0"/>
                <a:cs typeface="Times New Roman" pitchFamily="18" charset="0"/>
              </a:rPr>
              <a:t>behaviours</a:t>
            </a:r>
            <a:r>
              <a:rPr lang="en-US" dirty="0">
                <a:latin typeface="Times New Roman" pitchFamily="18" charset="0"/>
                <a:cs typeface="Times New Roman" pitchFamily="18" charset="0"/>
              </a:rPr>
              <a:t> and individual and environmental factors that could contribute to poor maternal and child health outcomes. Its ultimate aim is improved maternal and child health outcomes, in both the short and long term</a:t>
            </a:r>
          </a:p>
        </p:txBody>
      </p:sp>
    </p:spTree>
    <p:extLst>
      <p:ext uri="{BB962C8B-B14F-4D97-AF65-F5344CB8AC3E}">
        <p14:creationId xmlns:p14="http://schemas.microsoft.com/office/powerpoint/2010/main" val="3096751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lstStyle/>
          <a:p>
            <a:pPr marL="0" indent="0" algn="just">
              <a:buNone/>
            </a:pPr>
            <a:r>
              <a:rPr lang="en-US" dirty="0"/>
              <a:t>At least three overlapping terms are used in the reviews tabled at the meeting</a:t>
            </a:r>
            <a:r>
              <a:rPr lang="en-US" dirty="0" smtClean="0"/>
              <a:t>:</a:t>
            </a:r>
          </a:p>
          <a:p>
            <a:pPr marL="0" indent="0" algn="just">
              <a:buNone/>
            </a:pPr>
            <a:r>
              <a:rPr lang="en-US" b="1" dirty="0" smtClean="0">
                <a:solidFill>
                  <a:schemeClr val="accent5">
                    <a:lumMod val="50000"/>
                  </a:schemeClr>
                </a:solidFill>
              </a:rPr>
              <a:t>Preconception </a:t>
            </a:r>
            <a:r>
              <a:rPr lang="en-US" b="1" dirty="0">
                <a:solidFill>
                  <a:schemeClr val="accent5">
                    <a:lumMod val="50000"/>
                  </a:schemeClr>
                </a:solidFill>
              </a:rPr>
              <a:t>care </a:t>
            </a:r>
            <a:r>
              <a:rPr lang="en-US" dirty="0"/>
              <a:t>– provision of preventive, </a:t>
            </a:r>
            <a:r>
              <a:rPr lang="en-US" dirty="0" err="1"/>
              <a:t>promotive</a:t>
            </a:r>
            <a:r>
              <a:rPr lang="en-US" dirty="0"/>
              <a:t> or curative health and social interventions before conception occurs; </a:t>
            </a:r>
            <a:endParaRPr lang="en-US" dirty="0" smtClean="0"/>
          </a:p>
          <a:p>
            <a:pPr marL="0" indent="0" algn="just">
              <a:buNone/>
            </a:pPr>
            <a:r>
              <a:rPr lang="en-US" b="1" dirty="0" err="1">
                <a:solidFill>
                  <a:schemeClr val="accent3">
                    <a:lumMod val="50000"/>
                  </a:schemeClr>
                </a:solidFill>
              </a:rPr>
              <a:t>P</a:t>
            </a:r>
            <a:r>
              <a:rPr lang="en-US" b="1" dirty="0" err="1" smtClean="0">
                <a:solidFill>
                  <a:schemeClr val="accent3">
                    <a:lumMod val="50000"/>
                  </a:schemeClr>
                </a:solidFill>
              </a:rPr>
              <a:t>ericonception</a:t>
            </a:r>
            <a:r>
              <a:rPr lang="en-US" b="1" dirty="0" smtClean="0">
                <a:solidFill>
                  <a:schemeClr val="accent3">
                    <a:lumMod val="50000"/>
                  </a:schemeClr>
                </a:solidFill>
              </a:rPr>
              <a:t> </a:t>
            </a:r>
            <a:r>
              <a:rPr lang="en-US" b="1" dirty="0">
                <a:solidFill>
                  <a:schemeClr val="accent3">
                    <a:lumMod val="50000"/>
                  </a:schemeClr>
                </a:solidFill>
              </a:rPr>
              <a:t>care </a:t>
            </a:r>
            <a:r>
              <a:rPr lang="en-US" dirty="0"/>
              <a:t>– provision of these interventions in the period extending from 3 months before to 3 months after conception occurs</a:t>
            </a:r>
            <a:r>
              <a:rPr lang="en-US" dirty="0" smtClean="0"/>
              <a:t>;</a:t>
            </a:r>
          </a:p>
          <a:p>
            <a:pPr marL="0" indent="0" algn="just">
              <a:buNone/>
            </a:pPr>
            <a:r>
              <a:rPr lang="en-US" b="1" dirty="0" err="1">
                <a:solidFill>
                  <a:srgbClr val="00B050"/>
                </a:solidFill>
              </a:rPr>
              <a:t>I</a:t>
            </a:r>
            <a:r>
              <a:rPr lang="en-US" b="1" dirty="0" err="1" smtClean="0">
                <a:solidFill>
                  <a:srgbClr val="00B050"/>
                </a:solidFill>
              </a:rPr>
              <a:t>nterconception</a:t>
            </a:r>
            <a:r>
              <a:rPr lang="en-US" b="1" dirty="0" smtClean="0">
                <a:solidFill>
                  <a:srgbClr val="00B050"/>
                </a:solidFill>
              </a:rPr>
              <a:t> </a:t>
            </a:r>
            <a:r>
              <a:rPr lang="en-US" b="1" dirty="0">
                <a:solidFill>
                  <a:srgbClr val="00B050"/>
                </a:solidFill>
              </a:rPr>
              <a:t>care </a:t>
            </a:r>
            <a:r>
              <a:rPr lang="en-US" dirty="0"/>
              <a:t>– provision of these interventions between two pregnancies</a:t>
            </a:r>
          </a:p>
        </p:txBody>
      </p:sp>
    </p:spTree>
    <p:extLst>
      <p:ext uri="{BB962C8B-B14F-4D97-AF65-F5344CB8AC3E}">
        <p14:creationId xmlns:p14="http://schemas.microsoft.com/office/powerpoint/2010/main" val="1742558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371600"/>
            <a:ext cx="8610600" cy="2973122"/>
          </a:xfrm>
          <a:prstGeom prst="rect">
            <a:avLst/>
          </a:prstGeom>
          <a:no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342900" lvl="0" indent="-342900" eaLnBrk="0" fontAlgn="base" hangingPunct="0">
              <a:spcBef>
                <a:spcPct val="20000"/>
              </a:spcBef>
              <a:spcAft>
                <a:spcPct val="0"/>
              </a:spcAft>
              <a:buClr>
                <a:srgbClr val="AE78A3"/>
              </a:buClr>
              <a:buSzPct val="150000"/>
              <a:buFont typeface="Arial" pitchFamily="34" charset="0"/>
              <a:buChar char="•"/>
            </a:pPr>
            <a:r>
              <a:rPr lang="en-US" sz="2400" b="1" dirty="0" smtClean="0">
                <a:solidFill>
                  <a:prstClr val="black"/>
                </a:solidFill>
              </a:rPr>
              <a:t>4 out of 10 women report that their pregnancies are unplanned</a:t>
            </a:r>
          </a:p>
          <a:p>
            <a:pPr marL="342900" lvl="0" indent="-342900" eaLnBrk="0" fontAlgn="base" hangingPunct="0">
              <a:spcBef>
                <a:spcPct val="20000"/>
              </a:spcBef>
              <a:spcAft>
                <a:spcPct val="0"/>
              </a:spcAft>
              <a:buClr>
                <a:srgbClr val="AE78A3"/>
              </a:buClr>
              <a:buSzPct val="150000"/>
              <a:buFont typeface="Arial" pitchFamily="34" charset="0"/>
              <a:buChar char="•"/>
            </a:pPr>
            <a:endParaRPr lang="en-US" sz="2400" b="1" dirty="0">
              <a:solidFill>
                <a:prstClr val="black"/>
              </a:solidFill>
            </a:endParaRPr>
          </a:p>
          <a:p>
            <a:pPr marL="342900" lvl="0" indent="-342900" eaLnBrk="0" fontAlgn="base" hangingPunct="0">
              <a:spcBef>
                <a:spcPct val="20000"/>
              </a:spcBef>
              <a:spcAft>
                <a:spcPct val="0"/>
              </a:spcAft>
              <a:buClr>
                <a:srgbClr val="AE78A3"/>
              </a:buClr>
              <a:buSzPct val="150000"/>
              <a:buFont typeface="Arial" pitchFamily="34" charset="0"/>
              <a:buChar char="•"/>
            </a:pPr>
            <a:r>
              <a:rPr lang="en-US" sz="2400" b="1" dirty="0">
                <a:solidFill>
                  <a:prstClr val="black"/>
                </a:solidFill>
              </a:rPr>
              <a:t>Perinatal deaths are 50% higher among babies born to adolescent </a:t>
            </a:r>
            <a:r>
              <a:rPr lang="en-US" sz="2400" b="1" dirty="0" smtClean="0">
                <a:solidFill>
                  <a:prstClr val="black"/>
                </a:solidFill>
              </a:rPr>
              <a:t>mothers</a:t>
            </a:r>
          </a:p>
          <a:p>
            <a:pPr marL="342900" lvl="0" indent="-342900" eaLnBrk="0" fontAlgn="base" hangingPunct="0">
              <a:spcBef>
                <a:spcPct val="20000"/>
              </a:spcBef>
              <a:spcAft>
                <a:spcPct val="0"/>
              </a:spcAft>
              <a:buClr>
                <a:srgbClr val="AE78A3"/>
              </a:buClr>
              <a:buSzPct val="150000"/>
              <a:buFont typeface="Arial" pitchFamily="34" charset="0"/>
              <a:buChar char="•"/>
            </a:pPr>
            <a:endParaRPr lang="en-US" sz="2400" b="1" dirty="0">
              <a:solidFill>
                <a:prstClr val="black"/>
              </a:solidFill>
            </a:endParaRPr>
          </a:p>
          <a:p>
            <a:pPr marL="342900" lvl="0" indent="-342900" eaLnBrk="0" fontAlgn="base" hangingPunct="0">
              <a:spcBef>
                <a:spcPct val="20000"/>
              </a:spcBef>
              <a:spcAft>
                <a:spcPct val="0"/>
              </a:spcAft>
              <a:buClr>
                <a:srgbClr val="AE78A3"/>
              </a:buClr>
              <a:buSzPct val="150000"/>
              <a:buFont typeface="Arial" pitchFamily="34" charset="0"/>
              <a:buChar char="•"/>
            </a:pPr>
            <a:r>
              <a:rPr lang="en-US" sz="2400" b="1" dirty="0">
                <a:solidFill>
                  <a:prstClr val="black"/>
                </a:solidFill>
              </a:rPr>
              <a:t>Up to 10% of pregnancies among women with untreated </a:t>
            </a:r>
            <a:r>
              <a:rPr lang="en-US" sz="2400" b="1" dirty="0" err="1">
                <a:solidFill>
                  <a:prstClr val="black"/>
                </a:solidFill>
              </a:rPr>
              <a:t>gonococcal</a:t>
            </a:r>
            <a:r>
              <a:rPr lang="en-US" sz="2400" b="1" dirty="0">
                <a:solidFill>
                  <a:prstClr val="black"/>
                </a:solidFill>
              </a:rPr>
              <a:t> infections result in perinatal death </a:t>
            </a:r>
          </a:p>
        </p:txBody>
      </p:sp>
    </p:spTree>
    <p:extLst>
      <p:ext uri="{BB962C8B-B14F-4D97-AF65-F5344CB8AC3E}">
        <p14:creationId xmlns:p14="http://schemas.microsoft.com/office/powerpoint/2010/main" val="2555109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10000"/>
          </a:bodyPr>
          <a:lstStyle/>
          <a:p>
            <a:pPr marL="0" indent="0" algn="just">
              <a:buNone/>
            </a:pPr>
            <a:r>
              <a:rPr lang="en-US" b="1" dirty="0">
                <a:solidFill>
                  <a:schemeClr val="tx2">
                    <a:lumMod val="75000"/>
                  </a:schemeClr>
                </a:solidFill>
                <a:effectLst>
                  <a:outerShdw blurRad="38100" dist="38100" dir="2700000" algn="tl">
                    <a:srgbClr val="000000">
                      <a:alpha val="43137"/>
                    </a:srgbClr>
                  </a:outerShdw>
                </a:effectLst>
              </a:rPr>
              <a:t>Preconception care </a:t>
            </a:r>
            <a:r>
              <a:rPr lang="en-US" dirty="0"/>
              <a:t>can make a useful contribution to reducing maternal </a:t>
            </a:r>
            <a:r>
              <a:rPr lang="en-US" dirty="0" smtClean="0"/>
              <a:t>and childhood </a:t>
            </a:r>
            <a:r>
              <a:rPr lang="en-US" dirty="0"/>
              <a:t>mortality and morbidity, and to improving maternal and </a:t>
            </a:r>
            <a:r>
              <a:rPr lang="en-US" dirty="0" smtClean="0"/>
              <a:t>child health </a:t>
            </a:r>
            <a:r>
              <a:rPr lang="en-US" dirty="0"/>
              <a:t>in both high- and low-income countries</a:t>
            </a:r>
            <a:r>
              <a:rPr lang="en-US" dirty="0" smtClean="0"/>
              <a:t>.</a:t>
            </a:r>
          </a:p>
          <a:p>
            <a:pPr marL="0" indent="0" algn="just">
              <a:buNone/>
            </a:pPr>
            <a:r>
              <a:rPr lang="en-US" dirty="0"/>
              <a:t>In high-income countries, in addition to optimizing general </a:t>
            </a:r>
            <a:r>
              <a:rPr lang="en-US" dirty="0" smtClean="0"/>
              <a:t>preconception health </a:t>
            </a:r>
            <a:r>
              <a:rPr lang="en-US" dirty="0"/>
              <a:t>and risk awareness of the population as a whole, preconception </a:t>
            </a:r>
            <a:r>
              <a:rPr lang="en-US" dirty="0" smtClean="0"/>
              <a:t>care can address the relatively higher levels of maternal and childhood mortality and </a:t>
            </a:r>
            <a:r>
              <a:rPr lang="en-US" dirty="0"/>
              <a:t>morbidity that exist in some pockets of socially marginalized </a:t>
            </a:r>
            <a:r>
              <a:rPr lang="en-US" dirty="0" smtClean="0"/>
              <a:t>and economically </a:t>
            </a:r>
            <a:r>
              <a:rPr lang="en-US" dirty="0"/>
              <a:t>deprived families and communities. In low-income </a:t>
            </a:r>
            <a:r>
              <a:rPr lang="en-US" dirty="0" smtClean="0"/>
              <a:t>countries, similar </a:t>
            </a:r>
            <a:r>
              <a:rPr lang="en-US" dirty="0"/>
              <a:t>but larger effects may be achieved.</a:t>
            </a:r>
          </a:p>
        </p:txBody>
      </p:sp>
    </p:spTree>
    <p:extLst>
      <p:ext uri="{BB962C8B-B14F-4D97-AF65-F5344CB8AC3E}">
        <p14:creationId xmlns:p14="http://schemas.microsoft.com/office/powerpoint/2010/main" val="2195673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buNone/>
            </a:pPr>
            <a:r>
              <a:rPr lang="en-US" b="1" dirty="0">
                <a:solidFill>
                  <a:schemeClr val="accent6">
                    <a:lumMod val="75000"/>
                  </a:schemeClr>
                </a:solidFill>
                <a:effectLst>
                  <a:outerShdw blurRad="38100" dist="38100" dir="2700000" algn="tl">
                    <a:srgbClr val="000000">
                      <a:alpha val="43137"/>
                    </a:srgbClr>
                  </a:outerShdw>
                </a:effectLst>
              </a:rPr>
              <a:t>P</a:t>
            </a:r>
            <a:r>
              <a:rPr lang="en-US" b="1" dirty="0" smtClean="0">
                <a:solidFill>
                  <a:schemeClr val="accent6">
                    <a:lumMod val="75000"/>
                  </a:schemeClr>
                </a:solidFill>
                <a:effectLst>
                  <a:outerShdw blurRad="38100" dist="38100" dir="2700000" algn="tl">
                    <a:srgbClr val="000000">
                      <a:alpha val="43137"/>
                    </a:srgbClr>
                  </a:outerShdw>
                </a:effectLst>
              </a:rPr>
              <a:t>otential </a:t>
            </a:r>
            <a:r>
              <a:rPr lang="en-US" b="1" dirty="0">
                <a:solidFill>
                  <a:schemeClr val="accent6">
                    <a:lumMod val="75000"/>
                  </a:schemeClr>
                </a:solidFill>
                <a:effectLst>
                  <a:outerShdw blurRad="38100" dist="38100" dir="2700000" algn="tl">
                    <a:srgbClr val="000000">
                      <a:alpha val="43137"/>
                    </a:srgbClr>
                  </a:outerShdw>
                </a:effectLst>
              </a:rPr>
              <a:t>benefits </a:t>
            </a:r>
            <a:r>
              <a:rPr lang="en-US" b="1" dirty="0" smtClean="0">
                <a:solidFill>
                  <a:schemeClr val="accent6">
                    <a:lumMod val="75000"/>
                  </a:schemeClr>
                </a:solidFill>
                <a:effectLst>
                  <a:outerShdw blurRad="38100" dist="38100" dir="2700000" algn="tl">
                    <a:srgbClr val="000000">
                      <a:alpha val="43137"/>
                    </a:srgbClr>
                  </a:outerShdw>
                </a:effectLst>
              </a:rPr>
              <a:t>of preconception care</a:t>
            </a:r>
          </a:p>
          <a:p>
            <a:pPr marL="0" indent="0" algn="just">
              <a:buNone/>
            </a:pPr>
            <a:r>
              <a:rPr lang="en-US" dirty="0"/>
              <a:t>From the perspective of health outcomes, in the short term </a:t>
            </a:r>
            <a:r>
              <a:rPr lang="en-US" dirty="0" smtClean="0"/>
              <a:t>preconception care </a:t>
            </a:r>
            <a:r>
              <a:rPr lang="en-US" dirty="0"/>
              <a:t>could reduce pregnancies that are too </a:t>
            </a:r>
            <a:r>
              <a:rPr lang="en-US" dirty="0" smtClean="0"/>
              <a:t>early, </a:t>
            </a:r>
            <a:r>
              <a:rPr lang="en-US" dirty="0"/>
              <a:t>pregnancies that are </a:t>
            </a:r>
            <a:r>
              <a:rPr lang="en-US" dirty="0" smtClean="0"/>
              <a:t>too close, </a:t>
            </a:r>
            <a:r>
              <a:rPr lang="en-US" dirty="0"/>
              <a:t>and unplanned pregnancies</a:t>
            </a:r>
            <a:r>
              <a:rPr lang="en-US" dirty="0" smtClean="0"/>
              <a:t>.</a:t>
            </a:r>
          </a:p>
          <a:p>
            <a:pPr marL="0" indent="0" algn="just">
              <a:buNone/>
            </a:pPr>
            <a:r>
              <a:rPr lang="en-US" dirty="0" smtClean="0"/>
              <a:t> </a:t>
            </a:r>
            <a:r>
              <a:rPr lang="en-US" dirty="0"/>
              <a:t>Preconception care could </a:t>
            </a:r>
            <a:r>
              <a:rPr lang="en-US" dirty="0" smtClean="0"/>
              <a:t>contribute to </a:t>
            </a:r>
            <a:r>
              <a:rPr lang="en-US" dirty="0"/>
              <a:t>reducing the risk of genetic disorders and environmental exposure, </a:t>
            </a:r>
            <a:r>
              <a:rPr lang="en-US" dirty="0" smtClean="0"/>
              <a:t>to reducing </a:t>
            </a:r>
            <a:r>
              <a:rPr lang="en-US" dirty="0"/>
              <a:t>maternal and childhood mortality, and to improving </a:t>
            </a:r>
            <a:r>
              <a:rPr lang="en-US" dirty="0" smtClean="0"/>
              <a:t>maternal and </a:t>
            </a:r>
            <a:r>
              <a:rPr lang="en-US" dirty="0"/>
              <a:t>child health outcomes.</a:t>
            </a:r>
            <a:endParaRPr lang="en-US"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2753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marL="0" indent="0" algn="just">
              <a:buNone/>
            </a:pPr>
            <a:r>
              <a:rPr lang="en-US" dirty="0"/>
              <a:t>It could also contribute to improving the </a:t>
            </a:r>
            <a:r>
              <a:rPr lang="en-US" dirty="0" smtClean="0"/>
              <a:t>health and </a:t>
            </a:r>
            <a:r>
              <a:rPr lang="en-US" dirty="0"/>
              <a:t>well-being of women in other areas of public health, such as </a:t>
            </a:r>
            <a:r>
              <a:rPr lang="en-US" dirty="0" smtClean="0"/>
              <a:t>nutrition, infertility </a:t>
            </a:r>
            <a:r>
              <a:rPr lang="en-US" dirty="0"/>
              <a:t>and subfertility, mental health, intimate partner and sexual </a:t>
            </a:r>
            <a:r>
              <a:rPr lang="en-US" dirty="0" smtClean="0"/>
              <a:t>violence, and </a:t>
            </a:r>
            <a:r>
              <a:rPr lang="en-US" dirty="0"/>
              <a:t>substance use</a:t>
            </a:r>
            <a:r>
              <a:rPr lang="en-US" dirty="0" smtClean="0"/>
              <a:t>. In the </a:t>
            </a:r>
            <a:r>
              <a:rPr lang="en-US" dirty="0"/>
              <a:t>long term, preconception care could contribute to improving the health </a:t>
            </a:r>
            <a:r>
              <a:rPr lang="en-US" dirty="0" smtClean="0"/>
              <a:t>of babies </a:t>
            </a:r>
            <a:r>
              <a:rPr lang="en-US" dirty="0"/>
              <a:t>and children as they grow into adolescence and adulthood.</a:t>
            </a:r>
          </a:p>
        </p:txBody>
      </p:sp>
    </p:spTree>
    <p:extLst>
      <p:ext uri="{BB962C8B-B14F-4D97-AF65-F5344CB8AC3E}">
        <p14:creationId xmlns:p14="http://schemas.microsoft.com/office/powerpoint/2010/main" val="704388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20000"/>
          </a:bodyPr>
          <a:lstStyle/>
          <a:p>
            <a:pPr marL="0" indent="0" algn="just">
              <a:buNone/>
            </a:pPr>
            <a:r>
              <a:rPr lang="en-US" dirty="0"/>
              <a:t>By supporting women to make well-informed and </a:t>
            </a:r>
            <a:r>
              <a:rPr lang="en-US" dirty="0" smtClean="0"/>
              <a:t>well-considered decisions </a:t>
            </a:r>
            <a:r>
              <a:rPr lang="en-US" dirty="0"/>
              <a:t>about their fertility and their health, preconception care </a:t>
            </a:r>
            <a:r>
              <a:rPr lang="en-US" dirty="0" smtClean="0"/>
              <a:t>could contribute </a:t>
            </a:r>
            <a:r>
              <a:rPr lang="en-US" dirty="0"/>
              <a:t>to the social and economic development of families </a:t>
            </a:r>
            <a:r>
              <a:rPr lang="en-US" dirty="0" smtClean="0"/>
              <a:t>and communities</a:t>
            </a:r>
            <a:r>
              <a:rPr lang="en-US" dirty="0"/>
              <a:t>. By creating awareness of the importance of men’s health </a:t>
            </a:r>
            <a:r>
              <a:rPr lang="en-US" dirty="0" smtClean="0"/>
              <a:t>and men’s </a:t>
            </a:r>
            <a:r>
              <a:rPr lang="en-US" dirty="0" err="1"/>
              <a:t>behaviours</a:t>
            </a:r>
            <a:r>
              <a:rPr lang="en-US" dirty="0"/>
              <a:t> on maternal and child health outcomes, and by </a:t>
            </a:r>
            <a:r>
              <a:rPr lang="en-US" dirty="0" smtClean="0"/>
              <a:t>promoting male </a:t>
            </a:r>
            <a:r>
              <a:rPr lang="en-US" dirty="0"/>
              <a:t>involvement, preconception care could result in additional benefits.</a:t>
            </a:r>
          </a:p>
          <a:p>
            <a:pPr marL="0" indent="0" algn="just">
              <a:buNone/>
            </a:pPr>
            <a:r>
              <a:rPr lang="en-US" dirty="0"/>
              <a:t>From the programmatic perspective, preconception care provides a </a:t>
            </a:r>
            <a:r>
              <a:rPr lang="en-US" dirty="0" smtClean="0"/>
              <a:t>window to </a:t>
            </a:r>
            <a:r>
              <a:rPr lang="en-US" dirty="0"/>
              <a:t>include interventions that have not traditionally been included in </a:t>
            </a:r>
            <a:r>
              <a:rPr lang="en-US" dirty="0" err="1" smtClean="0"/>
              <a:t>maternal,newborn</a:t>
            </a:r>
            <a:r>
              <a:rPr lang="en-US" dirty="0" smtClean="0"/>
              <a:t> </a:t>
            </a:r>
            <a:r>
              <a:rPr lang="en-US" dirty="0"/>
              <a:t>and child health </a:t>
            </a:r>
            <a:r>
              <a:rPr lang="en-US" dirty="0" err="1"/>
              <a:t>programmes</a:t>
            </a:r>
            <a:r>
              <a:rPr lang="en-US" dirty="0"/>
              <a:t>, such as reduction in use of </a:t>
            </a:r>
            <a:r>
              <a:rPr lang="en-US" dirty="0" smtClean="0"/>
              <a:t>and exposure </a:t>
            </a:r>
            <a:r>
              <a:rPr lang="en-US" dirty="0"/>
              <a:t>to tobacco.</a:t>
            </a:r>
          </a:p>
        </p:txBody>
      </p:sp>
    </p:spTree>
    <p:extLst>
      <p:ext uri="{BB962C8B-B14F-4D97-AF65-F5344CB8AC3E}">
        <p14:creationId xmlns:p14="http://schemas.microsoft.com/office/powerpoint/2010/main" val="1099333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marL="0" indent="0">
              <a:buNone/>
            </a:pPr>
            <a:r>
              <a:rPr lang="en-US" b="1" dirty="0">
                <a:solidFill>
                  <a:srgbClr val="FF0000"/>
                </a:solidFill>
                <a:latin typeface="Times New Roman" pitchFamily="18" charset="0"/>
                <a:cs typeface="Times New Roman" pitchFamily="18" charset="0"/>
              </a:rPr>
              <a:t>P</a:t>
            </a:r>
            <a:r>
              <a:rPr lang="en-US" b="1" dirty="0" smtClean="0">
                <a:solidFill>
                  <a:srgbClr val="FF0000"/>
                </a:solidFill>
                <a:latin typeface="Times New Roman" pitchFamily="18" charset="0"/>
                <a:cs typeface="Times New Roman" pitchFamily="18" charset="0"/>
              </a:rPr>
              <a:t>reconception care interventions</a:t>
            </a:r>
          </a:p>
          <a:p>
            <a:pPr>
              <a:buFont typeface="Wingdings" pitchFamily="2" charset="2"/>
              <a:buChar char="ü"/>
            </a:pPr>
            <a:r>
              <a:rPr lang="en-US" dirty="0">
                <a:solidFill>
                  <a:srgbClr val="0070C0"/>
                </a:solidFill>
              </a:rPr>
              <a:t>N</a:t>
            </a:r>
            <a:r>
              <a:rPr lang="en-US" dirty="0" smtClean="0">
                <a:solidFill>
                  <a:srgbClr val="0070C0"/>
                </a:solidFill>
              </a:rPr>
              <a:t>utritional </a:t>
            </a:r>
            <a:r>
              <a:rPr lang="en-US" dirty="0">
                <a:solidFill>
                  <a:srgbClr val="0070C0"/>
                </a:solidFill>
              </a:rPr>
              <a:t>deficiencies and disorders</a:t>
            </a:r>
          </a:p>
          <a:p>
            <a:pPr>
              <a:buFont typeface="Wingdings" pitchFamily="2" charset="2"/>
              <a:buChar char="ü"/>
            </a:pPr>
            <a:r>
              <a:rPr lang="en-US" dirty="0">
                <a:solidFill>
                  <a:srgbClr val="0070C0"/>
                </a:solidFill>
              </a:rPr>
              <a:t>V</a:t>
            </a:r>
            <a:r>
              <a:rPr lang="en-US" dirty="0" smtClean="0">
                <a:solidFill>
                  <a:srgbClr val="0070C0"/>
                </a:solidFill>
              </a:rPr>
              <a:t>accine-preventable infections</a:t>
            </a:r>
          </a:p>
          <a:p>
            <a:pPr>
              <a:buFont typeface="Wingdings" pitchFamily="2" charset="2"/>
              <a:buChar char="ü"/>
            </a:pPr>
            <a:r>
              <a:rPr lang="en-US" dirty="0">
                <a:solidFill>
                  <a:srgbClr val="0070C0"/>
                </a:solidFill>
              </a:rPr>
              <a:t>T</a:t>
            </a:r>
            <a:r>
              <a:rPr lang="en-US" dirty="0" smtClean="0">
                <a:solidFill>
                  <a:srgbClr val="0070C0"/>
                </a:solidFill>
              </a:rPr>
              <a:t>obacco use</a:t>
            </a:r>
          </a:p>
          <a:p>
            <a:pPr>
              <a:buFont typeface="Wingdings" pitchFamily="2" charset="2"/>
              <a:buChar char="ü"/>
            </a:pPr>
            <a:r>
              <a:rPr lang="en-US" dirty="0">
                <a:solidFill>
                  <a:srgbClr val="0070C0"/>
                </a:solidFill>
              </a:rPr>
              <a:t>E</a:t>
            </a:r>
            <a:r>
              <a:rPr lang="en-US" dirty="0" smtClean="0">
                <a:solidFill>
                  <a:srgbClr val="0070C0"/>
                </a:solidFill>
              </a:rPr>
              <a:t>nvironmental </a:t>
            </a:r>
            <a:r>
              <a:rPr lang="en-US" dirty="0">
                <a:solidFill>
                  <a:srgbClr val="0070C0"/>
                </a:solidFill>
              </a:rPr>
              <a:t>risks</a:t>
            </a:r>
          </a:p>
          <a:p>
            <a:pPr>
              <a:buFont typeface="Wingdings" pitchFamily="2" charset="2"/>
              <a:buChar char="ü"/>
            </a:pPr>
            <a:r>
              <a:rPr lang="en-US" dirty="0">
                <a:solidFill>
                  <a:srgbClr val="0070C0"/>
                </a:solidFill>
              </a:rPr>
              <a:t>G</a:t>
            </a:r>
            <a:r>
              <a:rPr lang="en-US" dirty="0" smtClean="0">
                <a:solidFill>
                  <a:srgbClr val="0070C0"/>
                </a:solidFill>
              </a:rPr>
              <a:t>enetic </a:t>
            </a:r>
            <a:r>
              <a:rPr lang="en-US" dirty="0">
                <a:solidFill>
                  <a:srgbClr val="0070C0"/>
                </a:solidFill>
              </a:rPr>
              <a:t>disorders</a:t>
            </a:r>
          </a:p>
          <a:p>
            <a:pPr>
              <a:buFont typeface="Wingdings" pitchFamily="2" charset="2"/>
              <a:buChar char="ü"/>
            </a:pPr>
            <a:r>
              <a:rPr lang="en-US" dirty="0" smtClean="0">
                <a:solidFill>
                  <a:srgbClr val="0070C0"/>
                </a:solidFill>
              </a:rPr>
              <a:t> </a:t>
            </a:r>
            <a:r>
              <a:rPr lang="en-US" dirty="0">
                <a:solidFill>
                  <a:srgbClr val="0070C0"/>
                </a:solidFill>
              </a:rPr>
              <a:t>E</a:t>
            </a:r>
            <a:r>
              <a:rPr lang="en-US" dirty="0" smtClean="0">
                <a:solidFill>
                  <a:srgbClr val="0070C0"/>
                </a:solidFill>
              </a:rPr>
              <a:t>arly </a:t>
            </a:r>
            <a:r>
              <a:rPr lang="en-US" dirty="0">
                <a:solidFill>
                  <a:srgbClr val="0070C0"/>
                </a:solidFill>
              </a:rPr>
              <a:t>pregnancies, unwanted pregnancies, and pregnancies in </a:t>
            </a:r>
            <a:r>
              <a:rPr lang="en-US" dirty="0" smtClean="0">
                <a:solidFill>
                  <a:srgbClr val="0070C0"/>
                </a:solidFill>
              </a:rPr>
              <a:t>rapid succession</a:t>
            </a:r>
            <a:endParaRPr lang="en-US" dirty="0">
              <a:solidFill>
                <a:srgbClr val="0070C0"/>
              </a:solidFill>
            </a:endParaRPr>
          </a:p>
          <a:p>
            <a:pPr>
              <a:buFont typeface="Wingdings" pitchFamily="2" charset="2"/>
              <a:buChar char="ü"/>
            </a:pPr>
            <a:r>
              <a:rPr lang="en-US" dirty="0">
                <a:solidFill>
                  <a:srgbClr val="0070C0"/>
                </a:solidFill>
              </a:rPr>
              <a:t>S</a:t>
            </a:r>
            <a:r>
              <a:rPr lang="en-US" dirty="0" smtClean="0">
                <a:solidFill>
                  <a:srgbClr val="0070C0"/>
                </a:solidFill>
              </a:rPr>
              <a:t>exually </a:t>
            </a:r>
            <a:r>
              <a:rPr lang="en-US" dirty="0">
                <a:solidFill>
                  <a:srgbClr val="0070C0"/>
                </a:solidFill>
              </a:rPr>
              <a:t>transmitted infections (STIs), including human </a:t>
            </a:r>
            <a:r>
              <a:rPr lang="en-US" dirty="0" smtClean="0">
                <a:solidFill>
                  <a:srgbClr val="0070C0"/>
                </a:solidFill>
              </a:rPr>
              <a:t>immunodeficiency Virus </a:t>
            </a:r>
            <a:r>
              <a:rPr lang="en-US" dirty="0">
                <a:solidFill>
                  <a:srgbClr val="0070C0"/>
                </a:solidFill>
              </a:rPr>
              <a:t>(HIV</a:t>
            </a:r>
            <a:r>
              <a:rPr lang="en-US" dirty="0" smtClean="0">
                <a:solidFill>
                  <a:srgbClr val="0070C0"/>
                </a:solidFill>
              </a:rPr>
              <a:t>)</a:t>
            </a:r>
            <a:endParaRPr lang="en-US" dirty="0">
              <a:solidFill>
                <a:srgbClr val="0070C0"/>
              </a:solidFill>
            </a:endParaRPr>
          </a:p>
        </p:txBody>
      </p:sp>
    </p:spTree>
    <p:extLst>
      <p:ext uri="{BB962C8B-B14F-4D97-AF65-F5344CB8AC3E}">
        <p14:creationId xmlns:p14="http://schemas.microsoft.com/office/powerpoint/2010/main" val="3369688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722</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Genetic conditions</vt:lpstr>
      <vt:lpstr>Too-early, unwanted  and rapid successive pregnancy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Maher</cp:lastModifiedBy>
  <cp:revision>23</cp:revision>
  <dcterms:created xsi:type="dcterms:W3CDTF">2006-08-16T00:00:00Z</dcterms:created>
  <dcterms:modified xsi:type="dcterms:W3CDTF">2021-10-19T06:37:29Z</dcterms:modified>
</cp:coreProperties>
</file>